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75463" cy="93202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10" d="100"/>
          <a:sy n="110" d="100"/>
        </p:scale>
        <p:origin x="-768" y="16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C978-4ECE-4105-B4BB-AEB5B0A28E7B}" type="datetimeFigureOut">
              <a:rPr lang="en-GB" smtClean="0"/>
              <a:t>17/06/2025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00A3-98F2-4D9B-9BD3-D9A5A0B5DFF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9562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C978-4ECE-4105-B4BB-AEB5B0A28E7B}" type="datetimeFigureOut">
              <a:rPr lang="en-GB" smtClean="0"/>
              <a:t>17/06/2025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00A3-98F2-4D9B-9BD3-D9A5A0B5DFF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0787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C978-4ECE-4105-B4BB-AEB5B0A28E7B}" type="datetimeFigureOut">
              <a:rPr lang="en-GB" smtClean="0"/>
              <a:t>17/06/2025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00A3-98F2-4D9B-9BD3-D9A5A0B5DFF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1013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C978-4ECE-4105-B4BB-AEB5B0A28E7B}" type="datetimeFigureOut">
              <a:rPr lang="en-GB" smtClean="0"/>
              <a:t>17/06/2025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00A3-98F2-4D9B-9BD3-D9A5A0B5DFF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5340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C978-4ECE-4105-B4BB-AEB5B0A28E7B}" type="datetimeFigureOut">
              <a:rPr lang="en-GB" smtClean="0"/>
              <a:t>17/06/2025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00A3-98F2-4D9B-9BD3-D9A5A0B5DFF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5693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C978-4ECE-4105-B4BB-AEB5B0A28E7B}" type="datetimeFigureOut">
              <a:rPr lang="en-GB" smtClean="0"/>
              <a:t>17/06/2025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00A3-98F2-4D9B-9BD3-D9A5A0B5DFF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2273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C978-4ECE-4105-B4BB-AEB5B0A28E7B}" type="datetimeFigureOut">
              <a:rPr lang="en-GB" smtClean="0"/>
              <a:t>17/06/2025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00A3-98F2-4D9B-9BD3-D9A5A0B5DFF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2735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C978-4ECE-4105-B4BB-AEB5B0A28E7B}" type="datetimeFigureOut">
              <a:rPr lang="en-GB" smtClean="0"/>
              <a:t>17/06/2025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00A3-98F2-4D9B-9BD3-D9A5A0B5DFF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7160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C978-4ECE-4105-B4BB-AEB5B0A28E7B}" type="datetimeFigureOut">
              <a:rPr lang="en-GB" smtClean="0"/>
              <a:t>17/06/2025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00A3-98F2-4D9B-9BD3-D9A5A0B5DFF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2003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C978-4ECE-4105-B4BB-AEB5B0A28E7B}" type="datetimeFigureOut">
              <a:rPr lang="en-GB" smtClean="0"/>
              <a:t>17/06/2025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00A3-98F2-4D9B-9BD3-D9A5A0B5DFF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720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4C978-4ECE-4105-B4BB-AEB5B0A28E7B}" type="datetimeFigureOut">
              <a:rPr lang="en-GB" smtClean="0"/>
              <a:t>17/06/2025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00A3-98F2-4D9B-9BD3-D9A5A0B5DFF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2710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4C978-4ECE-4105-B4BB-AEB5B0A28E7B}" type="datetimeFigureOut">
              <a:rPr lang="en-GB" smtClean="0"/>
              <a:t>17/06/2025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BF00A3-98F2-4D9B-9BD3-D9A5A0B5DFF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0677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pjwalsh2012@icloud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4668985" y="568292"/>
            <a:ext cx="4094817" cy="5878532"/>
          </a:xfrm>
          <a:prstGeom prst="rect">
            <a:avLst/>
          </a:prstGeom>
          <a:ln w="57150"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endParaRPr lang="en-US" sz="1200" dirty="0" smtClean="0">
              <a:solidFill>
                <a:schemeClr val="tx2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en-US" sz="11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CHOIR LEADER &amp; ORGANIST</a:t>
            </a:r>
          </a:p>
          <a:p>
            <a:pPr algn="ctr"/>
            <a:endParaRPr lang="en-US" sz="700" b="1" dirty="0" smtClean="0">
              <a:solidFill>
                <a:schemeClr val="accent4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en-US" sz="11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Saint </a:t>
            </a:r>
            <a:r>
              <a:rPr lang="en-US" sz="11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Leonard</a:t>
            </a:r>
            <a:r>
              <a:rPr lang="en-US" sz="1100" b="1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, Penwortham, Preston.</a:t>
            </a:r>
          </a:p>
          <a:p>
            <a:pPr algn="ctr"/>
            <a:endParaRPr lang="en-US" sz="1050" dirty="0">
              <a:solidFill>
                <a:schemeClr val="accent4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en-US" sz="1000" dirty="0">
                <a:solidFill>
                  <a:schemeClr val="accent4"/>
                </a:solidFill>
                <a:latin typeface="Bookman Old Style" panose="02050604050505020204" pitchFamily="18" charset="0"/>
              </a:rPr>
              <a:t>This position will play a key role in our music ministry. </a:t>
            </a:r>
            <a:endParaRPr lang="en-US" sz="1000" dirty="0">
              <a:solidFill>
                <a:schemeClr val="accent4"/>
              </a:solidFill>
            </a:endParaRPr>
          </a:p>
          <a:p>
            <a:pPr algn="ctr"/>
            <a:r>
              <a:rPr lang="en-US" sz="1000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At Saint Leonard’s we are proud of our Anglican musical heritage. </a:t>
            </a:r>
            <a:r>
              <a:rPr lang="en-US" sz="1000" dirty="0">
                <a:solidFill>
                  <a:schemeClr val="accent4"/>
                </a:solidFill>
                <a:latin typeface="Bookman Old Style" panose="02050604050505020204" pitchFamily="18" charset="0"/>
              </a:rPr>
              <a:t>We are looking for someone who </a:t>
            </a:r>
            <a:r>
              <a:rPr lang="en-US" sz="1000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both </a:t>
            </a:r>
            <a:r>
              <a:rPr lang="en-US" sz="1000" dirty="0" err="1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recognises</a:t>
            </a:r>
            <a:r>
              <a:rPr lang="en-US" sz="1000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 </a:t>
            </a:r>
            <a:r>
              <a:rPr lang="en-US" sz="1000" dirty="0">
                <a:solidFill>
                  <a:schemeClr val="accent4"/>
                </a:solidFill>
                <a:latin typeface="Bookman Old Style" panose="02050604050505020204" pitchFamily="18" charset="0"/>
              </a:rPr>
              <a:t>this, whilst at the same time can bring </a:t>
            </a:r>
            <a:r>
              <a:rPr lang="en-US" sz="1000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new </a:t>
            </a:r>
            <a:r>
              <a:rPr lang="en-US" sz="1000" dirty="0">
                <a:solidFill>
                  <a:schemeClr val="accent4"/>
                </a:solidFill>
                <a:latin typeface="Bookman Old Style" panose="02050604050505020204" pitchFamily="18" charset="0"/>
              </a:rPr>
              <a:t>/ </a:t>
            </a:r>
            <a:r>
              <a:rPr lang="en-US" sz="1000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fresh ideas</a:t>
            </a:r>
            <a:r>
              <a:rPr lang="en-US" sz="1000" dirty="0">
                <a:solidFill>
                  <a:schemeClr val="accent4"/>
                </a:solidFill>
                <a:latin typeface="Bookman Old Style" panose="02050604050505020204" pitchFamily="18" charset="0"/>
              </a:rPr>
              <a:t>. </a:t>
            </a:r>
          </a:p>
          <a:p>
            <a:pPr algn="ctr"/>
            <a:endParaRPr lang="en-US" sz="1200" dirty="0">
              <a:solidFill>
                <a:schemeClr val="accent4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en-US" sz="1000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Applicants should not </a:t>
            </a:r>
            <a:r>
              <a:rPr lang="en-US" sz="1000" dirty="0">
                <a:solidFill>
                  <a:schemeClr val="accent4"/>
                </a:solidFill>
                <a:latin typeface="Bookman Old Style" panose="02050604050505020204" pitchFamily="18" charset="0"/>
              </a:rPr>
              <a:t>only </a:t>
            </a:r>
            <a:r>
              <a:rPr lang="en-US" sz="1000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be able to demonstrate technical musical competence, but also leadership and interpersonal skills ~ to lead the choir, and work in collaboration with the Vicar, Church Officers and Parishioners. </a:t>
            </a:r>
          </a:p>
          <a:p>
            <a:pPr algn="ctr"/>
            <a:endParaRPr lang="en-US" sz="1200" dirty="0" smtClean="0">
              <a:solidFill>
                <a:schemeClr val="accent4"/>
              </a:solidFill>
            </a:endParaRPr>
          </a:p>
          <a:p>
            <a:pPr algn="ctr"/>
            <a:r>
              <a:rPr lang="en-US" sz="1000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Full details are on the accompanying Job Description and Person Specification. </a:t>
            </a:r>
            <a:endParaRPr lang="en-US" sz="1000" dirty="0" smtClean="0">
              <a:solidFill>
                <a:schemeClr val="accent4"/>
              </a:solidFill>
              <a:latin typeface="Bookman Old Style" panose="02050604050505020204" pitchFamily="18" charset="0"/>
            </a:endParaRPr>
          </a:p>
          <a:p>
            <a:pPr algn="ctr"/>
            <a:endParaRPr lang="en-US" sz="1200" dirty="0" smtClean="0">
              <a:solidFill>
                <a:schemeClr val="accent4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en-US" sz="1000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If you wish to apply or find out more details please contact Churchwarden Philip </a:t>
            </a:r>
            <a:r>
              <a:rPr lang="en-US" sz="1000" dirty="0">
                <a:solidFill>
                  <a:schemeClr val="accent4"/>
                </a:solidFill>
                <a:latin typeface="Bookman Old Style" panose="02050604050505020204" pitchFamily="18" charset="0"/>
              </a:rPr>
              <a:t>Walsh via </a:t>
            </a:r>
            <a:r>
              <a:rPr lang="en-US" sz="1000" dirty="0" smtClean="0">
                <a:solidFill>
                  <a:schemeClr val="accent4"/>
                </a:solidFill>
                <a:latin typeface="Bookman Old Style" panose="02050604050505020204" pitchFamily="18" charset="0"/>
                <a:hlinkClick r:id="rId2"/>
              </a:rPr>
              <a:t>pjwalsh2012@icloud.com</a:t>
            </a:r>
            <a:endParaRPr lang="en-US" sz="1000" dirty="0" smtClean="0">
              <a:solidFill>
                <a:schemeClr val="accent4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en-US" sz="1000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or 07486 </a:t>
            </a:r>
            <a:r>
              <a:rPr lang="en-US" sz="1000" dirty="0">
                <a:solidFill>
                  <a:schemeClr val="accent4"/>
                </a:solidFill>
                <a:latin typeface="Bookman Old Style" panose="02050604050505020204" pitchFamily="18" charset="0"/>
              </a:rPr>
              <a:t>687879. </a:t>
            </a:r>
            <a:endParaRPr lang="en-US" sz="1000" dirty="0" smtClean="0">
              <a:solidFill>
                <a:schemeClr val="accent4"/>
              </a:solidFill>
              <a:latin typeface="Bookman Old Style" panose="02050604050505020204" pitchFamily="18" charset="0"/>
            </a:endParaRPr>
          </a:p>
          <a:p>
            <a:pPr algn="ctr"/>
            <a:endParaRPr lang="en-US" sz="1200" dirty="0" smtClean="0">
              <a:solidFill>
                <a:schemeClr val="accent4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en-US" sz="1000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Your application should include </a:t>
            </a:r>
            <a:r>
              <a:rPr lang="en-US" sz="1000" dirty="0">
                <a:solidFill>
                  <a:schemeClr val="accent4"/>
                </a:solidFill>
                <a:latin typeface="Bookman Old Style" panose="02050604050505020204" pitchFamily="18" charset="0"/>
              </a:rPr>
              <a:t>details of </a:t>
            </a:r>
            <a:r>
              <a:rPr lang="en-US" sz="1000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any relevant skills</a:t>
            </a:r>
            <a:r>
              <a:rPr lang="en-US" sz="1000" dirty="0">
                <a:solidFill>
                  <a:schemeClr val="accent4"/>
                </a:solidFill>
                <a:latin typeface="Bookman Old Style" panose="02050604050505020204" pitchFamily="18" charset="0"/>
              </a:rPr>
              <a:t>, </a:t>
            </a:r>
            <a:r>
              <a:rPr lang="en-US" sz="1000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knowledge, experience and qualifications aligned to the Job Description </a:t>
            </a:r>
            <a:r>
              <a:rPr lang="en-US" sz="1000" dirty="0">
                <a:solidFill>
                  <a:schemeClr val="accent4"/>
                </a:solidFill>
                <a:latin typeface="Bookman Old Style" panose="02050604050505020204" pitchFamily="18" charset="0"/>
              </a:rPr>
              <a:t>and </a:t>
            </a:r>
            <a:r>
              <a:rPr lang="en-US" sz="1000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Person Specification.</a:t>
            </a:r>
          </a:p>
          <a:p>
            <a:pPr algn="ctr"/>
            <a:endParaRPr lang="en-US" sz="1200" dirty="0" smtClean="0">
              <a:solidFill>
                <a:schemeClr val="accent4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en-US" sz="1000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Also include at least two references please.</a:t>
            </a:r>
          </a:p>
          <a:p>
            <a:pPr algn="ctr"/>
            <a:endParaRPr lang="en-US" sz="1200" dirty="0">
              <a:solidFill>
                <a:schemeClr val="accent4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en-US" sz="1000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This position is offered on a ‘non-employee’ </a:t>
            </a:r>
            <a:r>
              <a:rPr lang="en-US" sz="1000" dirty="0">
                <a:solidFill>
                  <a:schemeClr val="accent4"/>
                </a:solidFill>
                <a:latin typeface="Bookman Old Style" panose="02050604050505020204" pitchFamily="18" charset="0"/>
              </a:rPr>
              <a:t>basis </a:t>
            </a:r>
            <a:r>
              <a:rPr lang="en-US" sz="1000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(</a:t>
            </a:r>
            <a:r>
              <a:rPr lang="en-US" sz="1000" dirty="0" err="1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eg</a:t>
            </a:r>
            <a:r>
              <a:rPr lang="en-US" sz="1000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 contractor / self employed) and will be subject </a:t>
            </a:r>
            <a:r>
              <a:rPr lang="en-US" sz="1000" dirty="0">
                <a:solidFill>
                  <a:schemeClr val="accent4"/>
                </a:solidFill>
                <a:latin typeface="Bookman Old Style" panose="02050604050505020204" pitchFamily="18" charset="0"/>
              </a:rPr>
              <a:t>to </a:t>
            </a:r>
            <a:r>
              <a:rPr lang="en-US" sz="1000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 completing a C</a:t>
            </a:r>
            <a:r>
              <a:rPr lang="en-US" sz="1000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onfidential Declaration </a:t>
            </a:r>
            <a:r>
              <a:rPr lang="en-US" sz="1000" dirty="0">
                <a:solidFill>
                  <a:schemeClr val="accent4"/>
                </a:solidFill>
                <a:latin typeface="Bookman Old Style" panose="02050604050505020204" pitchFamily="18" charset="0"/>
              </a:rPr>
              <a:t>and enhanced DBS check.</a:t>
            </a:r>
            <a:endParaRPr lang="en-US" sz="1000" dirty="0">
              <a:solidFill>
                <a:schemeClr val="accent4"/>
              </a:solidFill>
              <a:latin typeface="Bookman Old Style" panose="02050604050505020204" pitchFamily="18" charset="0"/>
            </a:endParaRPr>
          </a:p>
          <a:p>
            <a:pPr algn="ctr"/>
            <a:endParaRPr lang="en-US" sz="1200" dirty="0">
              <a:solidFill>
                <a:schemeClr val="accent4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en-US" sz="1000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The position will remain open until a suitable candidate is found</a:t>
            </a:r>
            <a:r>
              <a:rPr lang="en-US" sz="1000" dirty="0" smtClean="0">
                <a:solidFill>
                  <a:schemeClr val="accent4"/>
                </a:solidFill>
                <a:latin typeface="Bookman Old Style" panose="02050604050505020204" pitchFamily="18" charset="0"/>
              </a:rPr>
              <a:t>.</a:t>
            </a:r>
          </a:p>
          <a:p>
            <a:pPr algn="ctr"/>
            <a:endParaRPr lang="en-US" sz="1000" dirty="0">
              <a:solidFill>
                <a:schemeClr val="accent4"/>
              </a:solidFill>
              <a:latin typeface="Bookman Old Style" panose="02050604050505020204" pitchFamily="18" charset="0"/>
            </a:endParaRPr>
          </a:p>
          <a:p>
            <a:pPr algn="ctr"/>
            <a:endParaRPr lang="en-GB" sz="1050" dirty="0"/>
          </a:p>
        </p:txBody>
      </p:sp>
      <p:grpSp>
        <p:nvGrpSpPr>
          <p:cNvPr id="26" name="Group 25"/>
          <p:cNvGrpSpPr/>
          <p:nvPr/>
        </p:nvGrpSpPr>
        <p:grpSpPr>
          <a:xfrm>
            <a:off x="274974" y="548681"/>
            <a:ext cx="4176464" cy="5898144"/>
            <a:chOff x="431432" y="1077458"/>
            <a:chExt cx="3672408" cy="5056781"/>
          </a:xfrm>
        </p:grpSpPr>
        <p:grpSp>
          <p:nvGrpSpPr>
            <p:cNvPr id="23" name="Group 22"/>
            <p:cNvGrpSpPr/>
            <p:nvPr/>
          </p:nvGrpSpPr>
          <p:grpSpPr>
            <a:xfrm>
              <a:off x="431432" y="1085083"/>
              <a:ext cx="3672408" cy="4968552"/>
              <a:chOff x="415591" y="679860"/>
              <a:chExt cx="3636944" cy="4777946"/>
            </a:xfrm>
          </p:grpSpPr>
          <p:pic>
            <p:nvPicPr>
              <p:cNvPr id="1030" name="Picture 6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15591" y="679860"/>
                <a:ext cx="3636944" cy="47779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22" name="Rectangle 21"/>
              <p:cNvSpPr/>
              <p:nvPr/>
            </p:nvSpPr>
            <p:spPr>
              <a:xfrm>
                <a:off x="740381" y="3719334"/>
                <a:ext cx="1368152" cy="50175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4" name="Rectangle 23"/>
            <p:cNvSpPr/>
            <p:nvPr/>
          </p:nvSpPr>
          <p:spPr>
            <a:xfrm>
              <a:off x="467329" y="1077458"/>
              <a:ext cx="3600615" cy="5056781"/>
            </a:xfrm>
            <a:prstGeom prst="rect">
              <a:avLst/>
            </a:prstGeom>
            <a:noFill/>
            <a:ln w="5715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439694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848</TotalTime>
  <Words>202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22</cp:revision>
  <cp:lastPrinted>2025-06-11T15:19:14Z</cp:lastPrinted>
  <dcterms:created xsi:type="dcterms:W3CDTF">2025-06-06T12:29:11Z</dcterms:created>
  <dcterms:modified xsi:type="dcterms:W3CDTF">2025-06-17T12:29:53Z</dcterms:modified>
</cp:coreProperties>
</file>